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media/image10.jpg" ContentType="image/jpeg"/>
  <Override PartName="/ppt/media/image15.jpg" ContentType="image/jpeg"/>
  <Override PartName="/ppt/media/image17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53" r:id="rId2"/>
  </p:sldMasterIdLst>
  <p:notesMasterIdLst>
    <p:notesMasterId r:id="rId27"/>
  </p:notesMasterIdLst>
  <p:handoutMasterIdLst>
    <p:handoutMasterId r:id="rId28"/>
  </p:handoutMasterIdLst>
  <p:sldIdLst>
    <p:sldId id="509" r:id="rId3"/>
    <p:sldId id="976" r:id="rId4"/>
    <p:sldId id="1018" r:id="rId5"/>
    <p:sldId id="1019" r:id="rId6"/>
    <p:sldId id="1020" r:id="rId7"/>
    <p:sldId id="1021" r:id="rId8"/>
    <p:sldId id="1022" r:id="rId9"/>
    <p:sldId id="1023" r:id="rId10"/>
    <p:sldId id="1011" r:id="rId11"/>
    <p:sldId id="1024" r:id="rId12"/>
    <p:sldId id="1007" r:id="rId13"/>
    <p:sldId id="1008" r:id="rId14"/>
    <p:sldId id="995" r:id="rId15"/>
    <p:sldId id="990" r:id="rId16"/>
    <p:sldId id="996" r:id="rId17"/>
    <p:sldId id="972" r:id="rId18"/>
    <p:sldId id="1004" r:id="rId19"/>
    <p:sldId id="1000" r:id="rId20"/>
    <p:sldId id="1001" r:id="rId21"/>
    <p:sldId id="1002" r:id="rId22"/>
    <p:sldId id="998" r:id="rId23"/>
    <p:sldId id="999" r:id="rId24"/>
    <p:sldId id="1005" r:id="rId25"/>
    <p:sldId id="1017" r:id="rId2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0000"/>
    <a:srgbClr val="CCFFFF"/>
    <a:srgbClr val="445464"/>
    <a:srgbClr val="CCCC00"/>
    <a:srgbClr val="669900"/>
    <a:srgbClr val="FF8A4F"/>
    <a:srgbClr val="000099"/>
    <a:srgbClr val="FF0000"/>
    <a:srgbClr val="100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0778" autoAdjust="0"/>
  </p:normalViewPr>
  <p:slideViewPr>
    <p:cSldViewPr>
      <p:cViewPr varScale="1">
        <p:scale>
          <a:sx n="64" d="100"/>
          <a:sy n="64" d="100"/>
        </p:scale>
        <p:origin x="-17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8AC0774-9C71-4359-B480-19B5A3DE61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3618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多画面课堂实时录播系统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D9B82B-BBBF-4E78-9EDE-AC53FFE61A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05672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多画面课堂实时录播系统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D9B82B-BBBF-4E78-9EDE-AC53FFE61A3D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367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" y="286563"/>
            <a:ext cx="8906232" cy="7233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044" y="6299208"/>
            <a:ext cx="20050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图片 8" descr="图片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9698" y="6340484"/>
            <a:ext cx="1658055" cy="31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1,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266688" y="4505328"/>
            <a:ext cx="7354908" cy="1255716"/>
          </a:xfrm>
          <a:prstGeom prst="rect">
            <a:avLst/>
          </a:prstGeom>
        </p:spPr>
        <p:txBody>
          <a:bodyPr/>
          <a:lstStyle>
            <a:lvl1pPr algn="l">
              <a:defRPr sz="3200" b="0" cap="none" spc="0">
                <a:ln w="18415" cmpd="sng">
                  <a:noFill/>
                  <a:prstDash val="solid"/>
                </a:ln>
                <a:solidFill>
                  <a:srgbClr val="004098"/>
                </a:solidFill>
                <a:effectLst/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" y="286563"/>
            <a:ext cx="8906232" cy="723305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46076" y="1114101"/>
            <a:ext cx="8001000" cy="4267200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buClr>
                <a:srgbClr val="004098"/>
              </a:buClr>
              <a:buFont typeface="Wingdings" pitchFamily="2" charset="2"/>
              <a:buChar char="l"/>
              <a:defRPr sz="2400">
                <a:solidFill>
                  <a:srgbClr val="004098"/>
                </a:solidFill>
                <a:effectLst/>
                <a:latin typeface="+mj-ea"/>
                <a:ea typeface="+mj-ea"/>
              </a:defRPr>
            </a:lvl1pPr>
            <a:lvl2pPr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p"/>
              <a:defRPr sz="1800">
                <a:solidFill>
                  <a:srgbClr val="00B050"/>
                </a:solidFill>
                <a:latin typeface="+mj-ea"/>
                <a:ea typeface="+mj-ea"/>
              </a:defRPr>
            </a:lvl3pPr>
            <a:lvl4pPr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defRPr sz="16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044" y="6299208"/>
            <a:ext cx="20050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2558" y="330648"/>
            <a:ext cx="8077202" cy="538164"/>
          </a:xfrm>
          <a:prstGeom prst="rect">
            <a:avLst/>
          </a:prstGeom>
        </p:spPr>
        <p:txBody>
          <a:bodyPr/>
          <a:lstStyle>
            <a:lvl1pPr algn="l">
              <a:defRPr sz="3200" b="0" cap="none" spc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9698" y="6340484"/>
            <a:ext cx="1658055" cy="31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1744663"/>
            <a:ext cx="9144000" cy="3600450"/>
            <a:chOff x="0" y="1144"/>
            <a:chExt cx="5760" cy="2268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0" y="1144"/>
              <a:ext cx="3838" cy="2268"/>
            </a:xfrm>
            <a:prstGeom prst="rect">
              <a:avLst/>
            </a:prstGeom>
            <a:solidFill>
              <a:srgbClr val="00409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zh-CN" altLang="en-US"/>
            </a:p>
          </p:txBody>
        </p:sp>
        <p:sp>
          <p:nvSpPr>
            <p:cNvPr id="5" name="Rectangle 10"/>
            <p:cNvSpPr>
              <a:spLocks noChangeArrowheads="1"/>
            </p:cNvSpPr>
            <p:nvPr userDrawn="1"/>
          </p:nvSpPr>
          <p:spPr bwMode="auto">
            <a:xfrm>
              <a:off x="3833" y="1144"/>
              <a:ext cx="1927" cy="2268"/>
            </a:xfrm>
            <a:prstGeom prst="rect">
              <a:avLst/>
            </a:prstGeom>
            <a:solidFill>
              <a:srgbClr val="8FC31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zh-CN" altLang="en-US"/>
            </a:p>
          </p:txBody>
        </p:sp>
      </p:grp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825" y="773113"/>
            <a:ext cx="20050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962650"/>
            <a:ext cx="8524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625464" y="2352672"/>
            <a:ext cx="5022864" cy="717552"/>
          </a:xfrm>
          <a:prstGeom prst="rect">
            <a:avLst/>
          </a:prstGeom>
        </p:spPr>
        <p:txBody>
          <a:bodyPr/>
          <a:lstStyle>
            <a:lvl1pPr algn="l">
              <a:defRPr sz="3200" b="0" cap="none" spc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谢 谢  </a:t>
            </a:r>
            <a:r>
              <a:rPr lang="en-US" altLang="zh-CN" dirty="0" smtClean="0"/>
              <a:t>Thanks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11" name="标题 1"/>
          <p:cNvSpPr txBox="1">
            <a:spLocks/>
          </p:cNvSpPr>
          <p:nvPr userDrawn="1"/>
        </p:nvSpPr>
        <p:spPr>
          <a:xfrm>
            <a:off x="1163628" y="4505328"/>
            <a:ext cx="3946536" cy="71755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竞业达科技集团</a:t>
            </a:r>
            <a:endParaRPr kumimoji="0" lang="en-US" altLang="zh-CN" sz="2400" b="0" i="0" u="none" strike="noStrike" kern="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JYD Technology Group</a:t>
            </a:r>
            <a:endParaRPr kumimoji="0" lang="en-US" altLang="zh-CN" sz="24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2FD0B8-827C-454B-96C9-285C295847AA}" type="datetimeFigureOut">
              <a:rPr lang="zh-CN" altLang="en-US" smtClean="0"/>
              <a:pPr/>
              <a:t>2015/12/1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CE304A2-D272-47C7-BABA-EC7A2A96F52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23813" y="257175"/>
            <a:ext cx="7937" cy="2381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3"/>
              </a:cxn>
              <a:cxn ang="0">
                <a:pos x="1" y="0"/>
              </a:cxn>
              <a:cxn ang="0">
                <a:pos x="0" y="1"/>
              </a:cxn>
            </a:cxnLst>
            <a:rect l="0" t="0" r="r" b="b"/>
            <a:pathLst>
              <a:path w="1" h="3">
                <a:moveTo>
                  <a:pt x="0" y="1"/>
                </a:moveTo>
                <a:cubicBezTo>
                  <a:pt x="0" y="2"/>
                  <a:pt x="0" y="2"/>
                  <a:pt x="1" y="3"/>
                </a:cubicBezTo>
                <a:lnTo>
                  <a:pt x="1" y="0"/>
                </a:ln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08" r:id="rId13"/>
    <p:sldLayoutId id="214748371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10.64.128.2:88/ve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688" y="1448747"/>
            <a:ext cx="7354908" cy="4312297"/>
          </a:xfrm>
        </p:spPr>
        <p:txBody>
          <a:bodyPr/>
          <a:lstStyle/>
          <a:p>
            <a:r>
              <a:rPr lang="zh-CN" altLang="en-US" sz="5400" dirty="0" smtClean="0"/>
              <a:t>轻新课堂老师使用手册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8" y="949056"/>
            <a:ext cx="4170175" cy="302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47" y="3509806"/>
            <a:ext cx="6012184" cy="328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8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一体化平台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资源</a:t>
            </a:r>
            <a:endParaRPr lang="zh-CN" altLang="en-US" dirty="0"/>
          </a:p>
        </p:txBody>
      </p:sp>
      <p:sp>
        <p:nvSpPr>
          <p:cNvPr id="16" name="内容占位符 1"/>
          <p:cNvSpPr>
            <a:spLocks noGrp="1"/>
          </p:cNvSpPr>
          <p:nvPr>
            <p:ph idx="1"/>
          </p:nvPr>
        </p:nvSpPr>
        <p:spPr>
          <a:xfrm>
            <a:off x="791517" y="4084137"/>
            <a:ext cx="7783660" cy="174687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zh-CN" altLang="en-US" sz="1800" dirty="0" smtClean="0"/>
              <a:t>登录一体化平台，选择轻新课堂模块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点击资源栏目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可以针对某节课程“上传讲义”，也可以通过关联按钮，关联我资源库中的资源</a:t>
            </a:r>
            <a:endParaRPr lang="en-US" altLang="zh-CN" sz="1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11164"/>
            <a:ext cx="9115246" cy="29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一体化平台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资源</a:t>
            </a:r>
            <a:endParaRPr lang="zh-CN" altLang="en-US" dirty="0"/>
          </a:p>
        </p:txBody>
      </p:sp>
      <p:sp>
        <p:nvSpPr>
          <p:cNvPr id="16" name="内容占位符 1"/>
          <p:cNvSpPr>
            <a:spLocks noGrp="1"/>
          </p:cNvSpPr>
          <p:nvPr>
            <p:ph idx="1"/>
          </p:nvPr>
        </p:nvSpPr>
        <p:spPr>
          <a:xfrm>
            <a:off x="791517" y="4562490"/>
            <a:ext cx="7783660" cy="174687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zh-CN" altLang="en-US" sz="1800" dirty="0" smtClean="0"/>
              <a:t>我的资源相当于老师的</a:t>
            </a:r>
            <a:r>
              <a:rPr lang="zh-CN" altLang="en-US" sz="1800" dirty="0"/>
              <a:t>网盘，老师可以按照关键词创建自己的文件夹</a:t>
            </a:r>
            <a:endParaRPr lang="en-US" altLang="zh-CN" sz="1800" dirty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可以把我的文档上传到对应的文件夹里面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点击放置按钮，可以把文件放置到对应的课程的讲数里面</a:t>
            </a:r>
            <a:endParaRPr lang="en-US" altLang="zh-CN" sz="18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701"/>
            <a:ext cx="91154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互动教学网关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我的课堂</a:t>
            </a:r>
            <a:endParaRPr lang="zh-CN" alt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1691632" y="4672010"/>
            <a:ext cx="6300805" cy="4087177"/>
          </a:xfrm>
        </p:spPr>
        <p:txBody>
          <a:bodyPr/>
          <a:lstStyle/>
          <a:p>
            <a:r>
              <a:rPr lang="zh-CN" altLang="en-US" sz="1800" dirty="0" smtClean="0"/>
              <a:t>遥控器点击</a:t>
            </a:r>
            <a:r>
              <a:rPr lang="en-US" altLang="zh-CN" sz="1800" dirty="0" smtClean="0"/>
              <a:t>OK</a:t>
            </a:r>
            <a:r>
              <a:rPr lang="zh-CN" altLang="en-US" sz="1800" dirty="0" smtClean="0"/>
              <a:t>，进入我的课堂</a:t>
            </a:r>
            <a:endParaRPr lang="en-US" altLang="zh-CN" sz="1800" dirty="0" smtClean="0"/>
          </a:p>
          <a:p>
            <a:r>
              <a:rPr lang="zh-CN" altLang="en-US" sz="1800" dirty="0" smtClean="0"/>
              <a:t>选择某个资源，打开。采用左右按钮来进行翻页</a:t>
            </a:r>
            <a:endParaRPr lang="en-US" altLang="zh-CN" sz="18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32" y="1071551"/>
            <a:ext cx="5760734" cy="36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用手机上课</a:t>
            </a:r>
            <a:endParaRPr lang="zh-CN" altLang="en-US" dirty="0"/>
          </a:p>
        </p:txBody>
      </p:sp>
      <p:sp>
        <p:nvSpPr>
          <p:cNvPr id="6" name="文本框 13"/>
          <p:cNvSpPr>
            <a:spLocks noChangeArrowheads="1"/>
          </p:cNvSpPr>
          <p:nvPr/>
        </p:nvSpPr>
        <p:spPr bwMode="auto">
          <a:xfrm>
            <a:off x="4724400" y="1883568"/>
            <a:ext cx="14081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3800">
                <a:solidFill>
                  <a:srgbClr val="DDA44F"/>
                </a:solidFill>
                <a:latin typeface="方正大黑简体" pitchFamily="2" charset="-122"/>
                <a:ea typeface="方正大黑简体" pitchFamily="2" charset="-122"/>
                <a:sym typeface="方正大黑简体" pitchFamily="2" charset="-122"/>
              </a:rPr>
              <a:t>P</a:t>
            </a:r>
            <a:endParaRPr lang="zh-CN" altLang="en-US" sz="13800">
              <a:solidFill>
                <a:srgbClr val="DDA44F"/>
              </a:solidFill>
              <a:latin typeface="方正大黑简体" pitchFamily="2" charset="-122"/>
              <a:ea typeface="方正大黑简体" pitchFamily="2" charset="-122"/>
              <a:sym typeface="方正大黑简体" pitchFamily="2" charset="-122"/>
            </a:endParaRPr>
          </a:p>
        </p:txBody>
      </p:sp>
      <p:sp>
        <p:nvSpPr>
          <p:cNvPr id="7" name="文本框 14"/>
          <p:cNvSpPr>
            <a:spLocks noChangeArrowheads="1"/>
          </p:cNvSpPr>
          <p:nvPr/>
        </p:nvSpPr>
        <p:spPr bwMode="auto">
          <a:xfrm>
            <a:off x="5581650" y="2758281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DDA44F"/>
                </a:solidFill>
                <a:latin typeface="方正大黑简体" pitchFamily="2" charset="-122"/>
                <a:ea typeface="方正大黑简体" pitchFamily="2" charset="-122"/>
              </a:rPr>
              <a:t>art</a:t>
            </a:r>
            <a:endParaRPr lang="zh-CN" altLang="en-US" sz="6000" dirty="0">
              <a:solidFill>
                <a:srgbClr val="DDA44F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8" name="文本框 15"/>
          <p:cNvSpPr>
            <a:spLocks noChangeArrowheads="1"/>
          </p:cNvSpPr>
          <p:nvPr/>
        </p:nvSpPr>
        <p:spPr bwMode="auto">
          <a:xfrm>
            <a:off x="6721475" y="2059781"/>
            <a:ext cx="4032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1500" b="1" dirty="0" smtClean="0">
                <a:solidFill>
                  <a:srgbClr val="519CD6"/>
                </a:solidFill>
                <a:latin typeface="Helvetica LT Std" pitchFamily="2" charset="0"/>
                <a:ea typeface="Hiragino Sans GB W3" pitchFamily="2" charset="-122"/>
                <a:sym typeface="Helvetica LT Std" pitchFamily="2" charset="0"/>
              </a:rPr>
              <a:t>2</a:t>
            </a:r>
            <a:endParaRPr lang="zh-CN" altLang="en-US" sz="11500" b="1" dirty="0">
              <a:solidFill>
                <a:srgbClr val="519CD6"/>
              </a:solidFill>
              <a:latin typeface="Helvetica LT Std" pitchFamily="2" charset="0"/>
              <a:ea typeface="Hiragino Sans GB W3" pitchFamily="2" charset="-122"/>
              <a:sym typeface="Helvetica LT Std" pitchFamily="2" charset="0"/>
            </a:endParaRPr>
          </a:p>
        </p:txBody>
      </p:sp>
      <p:sp>
        <p:nvSpPr>
          <p:cNvPr id="9" name="文本框 16"/>
          <p:cNvSpPr>
            <a:spLocks noChangeArrowheads="1"/>
          </p:cNvSpPr>
          <p:nvPr/>
        </p:nvSpPr>
        <p:spPr bwMode="auto">
          <a:xfrm>
            <a:off x="4352187" y="3911489"/>
            <a:ext cx="3776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dist" eaLnBrk="1" hangingPunct="1"/>
            <a:r>
              <a:rPr lang="zh-CN" altLang="en-US" sz="3600" b="1" dirty="0" smtClean="0">
                <a:solidFill>
                  <a:srgbClr val="519C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用移动终端上课</a:t>
            </a:r>
            <a:endParaRPr lang="zh-CN" altLang="en-US" sz="3600" b="1" dirty="0">
              <a:solidFill>
                <a:srgbClr val="519CD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4732337" y="3780631"/>
            <a:ext cx="2981325" cy="0"/>
          </a:xfrm>
          <a:prstGeom prst="line">
            <a:avLst/>
          </a:prstGeom>
          <a:noFill/>
          <a:ln w="6350">
            <a:solidFill>
              <a:srgbClr val="43A43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732337" y="4575968"/>
            <a:ext cx="2981325" cy="0"/>
          </a:xfrm>
          <a:prstGeom prst="line">
            <a:avLst/>
          </a:prstGeom>
          <a:noFill/>
          <a:ln w="6350">
            <a:solidFill>
              <a:srgbClr val="43A43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473200" y="2150268"/>
            <a:ext cx="2543175" cy="2824163"/>
            <a:chOff x="0" y="0"/>
            <a:chExt cx="2542903" cy="2823396"/>
          </a:xfrm>
        </p:grpSpPr>
        <p:sp>
          <p:nvSpPr>
            <p:cNvPr id="14" name="圆角矩形 13"/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CCEDC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任意多边形 14"/>
            <p:cNvSpPr>
              <a:spLocks noChangeArrowheads="1"/>
            </p:cNvSpPr>
            <p:nvPr/>
          </p:nvSpPr>
          <p:spPr bwMode="auto">
            <a:xfrm rot="2700000">
              <a:off x="446064" y="862720"/>
              <a:ext cx="2386795" cy="1534558"/>
            </a:xfrm>
            <a:custGeom>
              <a:avLst/>
              <a:gdLst>
                <a:gd name="T0" fmla="*/ 0 w 2386795"/>
                <a:gd name="T1" fmla="*/ 0 h 1534558"/>
                <a:gd name="T2" fmla="*/ 1712713 w 2386795"/>
                <a:gd name="T3" fmla="*/ 10255 h 1534558"/>
                <a:gd name="T4" fmla="*/ 2328976 w 2386795"/>
                <a:gd name="T5" fmla="*/ 626518 h 1534558"/>
                <a:gd name="T6" fmla="*/ 2328976 w 2386795"/>
                <a:gd name="T7" fmla="*/ 905692 h 1534558"/>
                <a:gd name="T8" fmla="*/ 1700110 w 2386795"/>
                <a:gd name="T9" fmla="*/ 1534558 h 1534558"/>
                <a:gd name="T10" fmla="*/ 825725 w 2386795"/>
                <a:gd name="T11" fmla="*/ 1534558 h 1534558"/>
                <a:gd name="T12" fmla="*/ 825725 w 2386795"/>
                <a:gd name="T13" fmla="*/ 825725 h 1534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6795"/>
                <a:gd name="T22" fmla="*/ 0 h 1534558"/>
                <a:gd name="T23" fmla="*/ 2386795 w 2386795"/>
                <a:gd name="T24" fmla="*/ 1534558 h 1534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6795" h="1534558">
                  <a:moveTo>
                    <a:pt x="0" y="0"/>
                  </a:moveTo>
                  <a:lnTo>
                    <a:pt x="1712713" y="10255"/>
                  </a:lnTo>
                  <a:lnTo>
                    <a:pt x="2328976" y="626518"/>
                  </a:lnTo>
                  <a:cubicBezTo>
                    <a:pt x="2406068" y="703610"/>
                    <a:pt x="2406068" y="828601"/>
                    <a:pt x="2328976" y="905692"/>
                  </a:cubicBezTo>
                  <a:lnTo>
                    <a:pt x="1700110" y="1534558"/>
                  </a:lnTo>
                  <a:lnTo>
                    <a:pt x="825725" y="1534558"/>
                  </a:lnTo>
                  <a:lnTo>
                    <a:pt x="825725" y="82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1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手机上课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无线投屏</a:t>
            </a:r>
            <a:endParaRPr lang="zh-CN" alt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970756" y="4742513"/>
            <a:ext cx="6743890" cy="4087177"/>
          </a:xfrm>
        </p:spPr>
        <p:txBody>
          <a:bodyPr/>
          <a:lstStyle/>
          <a:p>
            <a:r>
              <a:rPr lang="zh-CN" altLang="en-US" sz="1800" dirty="0" smtClean="0"/>
              <a:t>遥控器选择“互动教学”，进入互动教学模块</a:t>
            </a:r>
            <a:endParaRPr lang="en-US" altLang="zh-CN" sz="1800" dirty="0" smtClean="0"/>
          </a:p>
          <a:p>
            <a:r>
              <a:rPr lang="zh-CN" altLang="en-US" sz="1800" dirty="0" smtClean="0"/>
              <a:t>进入互动教学模块后，即可把您的移动终端投射到大屏幕。</a:t>
            </a:r>
            <a:endParaRPr lang="en-US" altLang="zh-CN" sz="18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0" y="1088701"/>
            <a:ext cx="6743106" cy="37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手机上课</a:t>
            </a:r>
            <a:endParaRPr lang="zh-CN" altLang="en-US" dirty="0"/>
          </a:p>
        </p:txBody>
      </p:sp>
      <p:sp>
        <p:nvSpPr>
          <p:cNvPr id="16" name="内容占位符 1"/>
          <p:cNvSpPr>
            <a:spLocks noGrp="1"/>
          </p:cNvSpPr>
          <p:nvPr>
            <p:ph idx="1"/>
          </p:nvPr>
        </p:nvSpPr>
        <p:spPr>
          <a:xfrm>
            <a:off x="208777" y="5097562"/>
            <a:ext cx="4671358" cy="1746878"/>
          </a:xfrm>
        </p:spPr>
        <p:txBody>
          <a:bodyPr/>
          <a:lstStyle/>
          <a:p>
            <a:r>
              <a:rPr lang="zh-CN" altLang="en-US" sz="1800" dirty="0"/>
              <a:t>图</a:t>
            </a:r>
            <a:r>
              <a:rPr lang="zh-CN" altLang="en-US" sz="1800" dirty="0" smtClean="0"/>
              <a:t>中红圈的位置，点击后，就进入上课状态。</a:t>
            </a:r>
            <a:endParaRPr lang="en-US" altLang="zh-CN" sz="1800" dirty="0"/>
          </a:p>
          <a:p>
            <a:endParaRPr lang="en-US" altLang="zh-CN" sz="18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43" y="1057184"/>
            <a:ext cx="3763332" cy="5792253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643048" y="5949322"/>
            <a:ext cx="1080138" cy="90867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sz="2800" b="1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22" y="1097189"/>
            <a:ext cx="5140357" cy="37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移动端投屏</a:t>
            </a:r>
            <a:endParaRPr lang="zh-CN" altLang="en-US" dirty="0"/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4556452" y="1268724"/>
            <a:ext cx="4671358" cy="408717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zh-CN" altLang="en-US" sz="1800" dirty="0" smtClean="0"/>
              <a:t>点击“上课”按钮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点击红圈中“投屏”的按钮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如果是</a:t>
            </a:r>
            <a:r>
              <a:rPr lang="en-US" altLang="zh-CN" sz="1800" dirty="0" err="1" smtClean="0"/>
              <a:t>ios</a:t>
            </a:r>
            <a:r>
              <a:rPr lang="zh-CN" altLang="en-US" sz="1800" dirty="0" smtClean="0"/>
              <a:t>设备，需要从屏幕底部手指上滑，打开您的</a:t>
            </a:r>
            <a:r>
              <a:rPr lang="en-US" altLang="zh-CN" sz="1800" dirty="0" err="1" smtClean="0"/>
              <a:t>AirPlay</a:t>
            </a:r>
            <a:r>
              <a:rPr lang="zh-CN" altLang="en-US" sz="1800" dirty="0" smtClean="0"/>
              <a:t>，选择对应的网关进行投屏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安卓设备，则可自动进行投屏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35" y="1088701"/>
            <a:ext cx="4391025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" y="4917613"/>
            <a:ext cx="5893451" cy="21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老师</a:t>
            </a:r>
            <a:r>
              <a:rPr lang="en-US" altLang="zh-CN" dirty="0" smtClean="0"/>
              <a:t>APP---</a:t>
            </a:r>
            <a:r>
              <a:rPr lang="zh-CN" altLang="en-US" dirty="0"/>
              <a:t>点名</a:t>
            </a:r>
          </a:p>
        </p:txBody>
      </p:sp>
      <p:sp>
        <p:nvSpPr>
          <p:cNvPr id="16" name="内容占位符 1"/>
          <p:cNvSpPr>
            <a:spLocks noGrp="1"/>
          </p:cNvSpPr>
          <p:nvPr>
            <p:ph idx="1"/>
          </p:nvPr>
        </p:nvSpPr>
        <p:spPr>
          <a:xfrm>
            <a:off x="116842" y="4022421"/>
            <a:ext cx="7783660" cy="1746878"/>
          </a:xfrm>
        </p:spPr>
        <p:txBody>
          <a:bodyPr/>
          <a:lstStyle/>
          <a:p>
            <a:r>
              <a:rPr lang="zh-CN" altLang="en-US" sz="1800" dirty="0" smtClean="0"/>
              <a:t>在课表页面，点击点名按钮</a:t>
            </a:r>
            <a:endParaRPr lang="en-US" altLang="zh-CN" sz="1800" dirty="0" smtClean="0"/>
          </a:p>
          <a:p>
            <a:r>
              <a:rPr lang="zh-CN" altLang="en-US" sz="1800" dirty="0" smtClean="0"/>
              <a:t>进入班级学生的花名册页面，期中绿色状态代表签到成功的，灰色状态代表未签到的</a:t>
            </a:r>
            <a:endParaRPr lang="en-US" altLang="zh-CN" sz="1800" dirty="0" smtClean="0"/>
          </a:p>
          <a:p>
            <a:r>
              <a:rPr lang="zh-CN" altLang="en-US" sz="1800" dirty="0" smtClean="0"/>
              <a:t>老师点击头像，即可更改学生的签到状态</a:t>
            </a:r>
            <a:endParaRPr lang="en-US" altLang="zh-CN" sz="18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9" y="1268724"/>
            <a:ext cx="3886200" cy="2028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77" y="1268724"/>
            <a:ext cx="41814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老师</a:t>
            </a:r>
            <a:r>
              <a:rPr lang="en-US" altLang="zh-CN" dirty="0" smtClean="0"/>
              <a:t>APP---</a:t>
            </a:r>
            <a:r>
              <a:rPr lang="zh-CN" altLang="en-US" dirty="0" smtClean="0"/>
              <a:t>老师发布预习重点</a:t>
            </a:r>
            <a:endParaRPr lang="zh-CN" altLang="en-US" dirty="0"/>
          </a:p>
        </p:txBody>
      </p:sp>
      <p:sp>
        <p:nvSpPr>
          <p:cNvPr id="16" name="内容占位符 1"/>
          <p:cNvSpPr>
            <a:spLocks noGrp="1"/>
          </p:cNvSpPr>
          <p:nvPr>
            <p:ph idx="1"/>
          </p:nvPr>
        </p:nvSpPr>
        <p:spPr>
          <a:xfrm>
            <a:off x="1331586" y="4202444"/>
            <a:ext cx="7783660" cy="1746878"/>
          </a:xfrm>
        </p:spPr>
        <p:txBody>
          <a:bodyPr/>
          <a:lstStyle/>
          <a:p>
            <a:r>
              <a:rPr lang="zh-CN" altLang="en-US" sz="1800" dirty="0" smtClean="0"/>
              <a:t>点击课表，进入到课程的内容页，即可看学生做的笔记</a:t>
            </a:r>
            <a:endParaRPr lang="en-US" altLang="zh-CN" sz="1800" dirty="0" smtClean="0"/>
          </a:p>
          <a:p>
            <a:r>
              <a:rPr lang="zh-CN" altLang="en-US" sz="1800" dirty="0" smtClean="0"/>
              <a:t>老师也可以提前发布预习重点</a:t>
            </a:r>
            <a:endParaRPr lang="en-US" altLang="zh-CN" sz="1800" dirty="0" smtClean="0"/>
          </a:p>
          <a:p>
            <a:r>
              <a:rPr lang="zh-CN" altLang="en-US" sz="1800" dirty="0" smtClean="0"/>
              <a:t>点击红圈中的“小笔”，即可发布预习重点</a:t>
            </a:r>
            <a:endParaRPr lang="en-US" altLang="zh-CN" sz="18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30" y="1063002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18" name="椭圆 4"/>
          <p:cNvSpPr>
            <a:spLocks noChangeArrowheads="1"/>
          </p:cNvSpPr>
          <p:nvPr/>
        </p:nvSpPr>
        <p:spPr bwMode="auto">
          <a:xfrm>
            <a:off x="1015503" y="1088701"/>
            <a:ext cx="792660" cy="706190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椭圆 6"/>
          <p:cNvSpPr>
            <a:spLocks noChangeArrowheads="1"/>
          </p:cNvSpPr>
          <p:nvPr/>
        </p:nvSpPr>
        <p:spPr bwMode="auto">
          <a:xfrm>
            <a:off x="1015503" y="1988816"/>
            <a:ext cx="792660" cy="704946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椭圆 7"/>
          <p:cNvSpPr>
            <a:spLocks noChangeArrowheads="1"/>
          </p:cNvSpPr>
          <p:nvPr/>
        </p:nvSpPr>
        <p:spPr bwMode="auto">
          <a:xfrm>
            <a:off x="1015503" y="3011677"/>
            <a:ext cx="792660" cy="704947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文本框 11"/>
          <p:cNvSpPr>
            <a:spLocks noChangeArrowheads="1"/>
          </p:cNvSpPr>
          <p:nvPr/>
        </p:nvSpPr>
        <p:spPr bwMode="auto">
          <a:xfrm>
            <a:off x="1086285" y="1143144"/>
            <a:ext cx="900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1</a:t>
            </a:r>
            <a:endParaRPr lang="zh-CN" altLang="en-US" sz="3600" b="1" i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6" name="文本框 12"/>
          <p:cNvSpPr>
            <a:spLocks noChangeArrowheads="1"/>
          </p:cNvSpPr>
          <p:nvPr/>
        </p:nvSpPr>
        <p:spPr bwMode="auto">
          <a:xfrm>
            <a:off x="1151563" y="2036441"/>
            <a:ext cx="900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2</a:t>
            </a:r>
            <a:endParaRPr lang="zh-CN" altLang="en-US" sz="3600" b="1" i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7" name="文本框 13"/>
          <p:cNvSpPr>
            <a:spLocks noChangeArrowheads="1"/>
          </p:cNvSpPr>
          <p:nvPr/>
        </p:nvSpPr>
        <p:spPr bwMode="auto">
          <a:xfrm>
            <a:off x="1151563" y="3081528"/>
            <a:ext cx="900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3</a:t>
            </a:r>
            <a:endParaRPr lang="zh-CN" altLang="en-US" sz="3600" b="1" i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8" name="直接连接符 15"/>
          <p:cNvSpPr>
            <a:spLocks noChangeShapeType="1"/>
          </p:cNvSpPr>
          <p:nvPr/>
        </p:nvSpPr>
        <p:spPr bwMode="auto">
          <a:xfrm>
            <a:off x="2431500" y="1722689"/>
            <a:ext cx="3631163" cy="0"/>
          </a:xfrm>
          <a:prstGeom prst="line">
            <a:avLst/>
          </a:prstGeom>
          <a:noFill/>
          <a:ln w="6350">
            <a:solidFill>
              <a:srgbClr val="529DD7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直接连接符 16"/>
          <p:cNvSpPr>
            <a:spLocks noChangeShapeType="1"/>
          </p:cNvSpPr>
          <p:nvPr/>
        </p:nvSpPr>
        <p:spPr bwMode="auto">
          <a:xfrm>
            <a:off x="2306087" y="2777170"/>
            <a:ext cx="3631163" cy="0"/>
          </a:xfrm>
          <a:prstGeom prst="line">
            <a:avLst/>
          </a:prstGeom>
          <a:noFill/>
          <a:ln w="6350">
            <a:solidFill>
              <a:srgbClr val="529DD7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直接连接符 17"/>
          <p:cNvSpPr>
            <a:spLocks noChangeShapeType="1"/>
          </p:cNvSpPr>
          <p:nvPr/>
        </p:nvSpPr>
        <p:spPr bwMode="auto">
          <a:xfrm>
            <a:off x="2306086" y="3774001"/>
            <a:ext cx="3631163" cy="1244"/>
          </a:xfrm>
          <a:prstGeom prst="line">
            <a:avLst/>
          </a:prstGeom>
          <a:noFill/>
          <a:ln w="6350">
            <a:solidFill>
              <a:srgbClr val="529DD7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文本框 1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8937" y="2186814"/>
            <a:ext cx="295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519C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用遥控器上课</a:t>
            </a:r>
            <a:endParaRPr lang="zh-CN" altLang="en-US" sz="3000" b="1" dirty="0">
              <a:solidFill>
                <a:srgbClr val="519CD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文本框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19803" y="3182166"/>
            <a:ext cx="23207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 smtClean="0">
                <a:solidFill>
                  <a:srgbClr val="519C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用手机上课</a:t>
            </a:r>
            <a:endParaRPr lang="zh-CN" altLang="en-US" sz="3000" b="1" dirty="0">
              <a:solidFill>
                <a:srgbClr val="519CD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文本框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06087" y="4196641"/>
            <a:ext cx="3542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519C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用</a:t>
            </a:r>
            <a:r>
              <a:rPr lang="en-US" altLang="zh-CN" sz="3200" b="1" dirty="0" smtClean="0">
                <a:solidFill>
                  <a:srgbClr val="519C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pad</a:t>
            </a:r>
            <a:r>
              <a:rPr lang="zh-CN" altLang="en-US" sz="3200" b="1" dirty="0" smtClean="0">
                <a:solidFill>
                  <a:srgbClr val="519C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上课</a:t>
            </a:r>
            <a:endParaRPr lang="zh-CN" altLang="en-US" sz="3000" b="1" dirty="0">
              <a:solidFill>
                <a:srgbClr val="519CD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7"/>
          <p:cNvSpPr>
            <a:spLocks noChangeArrowheads="1"/>
          </p:cNvSpPr>
          <p:nvPr/>
        </p:nvSpPr>
        <p:spPr bwMode="auto">
          <a:xfrm>
            <a:off x="1015503" y="4008507"/>
            <a:ext cx="792660" cy="704947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3"/>
          <p:cNvSpPr>
            <a:spLocks noChangeArrowheads="1"/>
          </p:cNvSpPr>
          <p:nvPr/>
        </p:nvSpPr>
        <p:spPr bwMode="auto">
          <a:xfrm>
            <a:off x="1151563" y="4078358"/>
            <a:ext cx="900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4</a:t>
            </a:r>
            <a:endParaRPr lang="zh-CN" altLang="en-US" sz="3600" b="1" i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7" name="直接连接符 17"/>
          <p:cNvSpPr>
            <a:spLocks noChangeShapeType="1"/>
          </p:cNvSpPr>
          <p:nvPr/>
        </p:nvSpPr>
        <p:spPr bwMode="auto">
          <a:xfrm>
            <a:off x="2306086" y="4770831"/>
            <a:ext cx="3631163" cy="1244"/>
          </a:xfrm>
          <a:prstGeom prst="line">
            <a:avLst/>
          </a:prstGeom>
          <a:noFill/>
          <a:ln w="6350">
            <a:solidFill>
              <a:srgbClr val="529DD7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框 13"/>
          <p:cNvSpPr>
            <a:spLocks noChangeArrowheads="1"/>
          </p:cNvSpPr>
          <p:nvPr/>
        </p:nvSpPr>
        <p:spPr bwMode="auto">
          <a:xfrm>
            <a:off x="1151563" y="5118764"/>
            <a:ext cx="900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5</a:t>
            </a:r>
            <a:endParaRPr lang="zh-CN" altLang="en-US" sz="3600" b="1" i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5" name="文本框 1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81320" y="1137914"/>
            <a:ext cx="295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519C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下载安装</a:t>
            </a:r>
            <a:endParaRPr lang="zh-CN" altLang="en-US" sz="3000" b="1" dirty="0">
              <a:solidFill>
                <a:srgbClr val="519CD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26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手机上课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课件资源分享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791517" y="1659585"/>
            <a:ext cx="2609242" cy="2999120"/>
            <a:chOff x="6199522" y="868632"/>
            <a:chExt cx="1024187" cy="1177223"/>
          </a:xfrm>
        </p:grpSpPr>
        <p:sp>
          <p:nvSpPr>
            <p:cNvPr id="28" name="任意多边形 27"/>
            <p:cNvSpPr/>
            <p:nvPr/>
          </p:nvSpPr>
          <p:spPr>
            <a:xfrm>
              <a:off x="6199522" y="1248343"/>
              <a:ext cx="527390" cy="526814"/>
            </a:xfrm>
            <a:custGeom>
              <a:avLst/>
              <a:gdLst>
                <a:gd name="connsiteX0" fmla="*/ 0 w 527390"/>
                <a:gd name="connsiteY0" fmla="*/ 263407 h 526814"/>
                <a:gd name="connsiteX1" fmla="*/ 263695 w 527390"/>
                <a:gd name="connsiteY1" fmla="*/ 0 h 526814"/>
                <a:gd name="connsiteX2" fmla="*/ 527390 w 527390"/>
                <a:gd name="connsiteY2" fmla="*/ 263407 h 526814"/>
                <a:gd name="connsiteX3" fmla="*/ 263695 w 527390"/>
                <a:gd name="connsiteY3" fmla="*/ 526814 h 526814"/>
                <a:gd name="connsiteX4" fmla="*/ 0 w 527390"/>
                <a:gd name="connsiteY4" fmla="*/ 263407 h 52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90" h="526814">
                  <a:moveTo>
                    <a:pt x="0" y="263407"/>
                  </a:moveTo>
                  <a:cubicBezTo>
                    <a:pt x="0" y="117931"/>
                    <a:pt x="118060" y="0"/>
                    <a:pt x="263695" y="0"/>
                  </a:cubicBezTo>
                  <a:cubicBezTo>
                    <a:pt x="409330" y="0"/>
                    <a:pt x="527390" y="117931"/>
                    <a:pt x="527390" y="263407"/>
                  </a:cubicBezTo>
                  <a:cubicBezTo>
                    <a:pt x="527390" y="408883"/>
                    <a:pt x="409330" y="526814"/>
                    <a:pt x="263695" y="526814"/>
                  </a:cubicBezTo>
                  <a:cubicBezTo>
                    <a:pt x="118060" y="526814"/>
                    <a:pt x="0" y="408883"/>
                    <a:pt x="0" y="263407"/>
                  </a:cubicBezTo>
                  <a:close/>
                </a:path>
              </a:pathLst>
            </a:custGeom>
            <a:solidFill>
              <a:srgbClr val="DB2914"/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69" tIns="90485" rIns="90569" bIns="90485" numCol="1" spcCol="1270" anchor="ctr" anchorCtr="0">
              <a:noAutofit/>
            </a:bodyPr>
            <a:lstStyle/>
            <a:p>
              <a:pPr lvl="0" algn="ctr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100" kern="1200" dirty="0">
                <a:solidFill>
                  <a:srgbClr val="92D050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19203244">
              <a:off x="6612508" y="1169868"/>
              <a:ext cx="452364" cy="54851"/>
            </a:xfrm>
            <a:custGeom>
              <a:avLst/>
              <a:gdLst>
                <a:gd name="connsiteX0" fmla="*/ 0 w 452364"/>
                <a:gd name="connsiteY0" fmla="*/ 27425 h 54851"/>
                <a:gd name="connsiteX1" fmla="*/ 452364 w 452364"/>
                <a:gd name="connsiteY1" fmla="*/ 27425 h 5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364" h="54851">
                  <a:moveTo>
                    <a:pt x="0" y="27425"/>
                  </a:moveTo>
                  <a:lnTo>
                    <a:pt x="452364" y="27425"/>
                  </a:lnTo>
                </a:path>
              </a:pathLst>
            </a:custGeom>
            <a:noFill/>
            <a:ln>
              <a:solidFill>
                <a:srgbClr val="DB2914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73" tIns="16117" rIns="227572" bIns="1611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986026" y="868632"/>
              <a:ext cx="223423" cy="223423"/>
            </a:xfrm>
            <a:custGeom>
              <a:avLst/>
              <a:gdLst>
                <a:gd name="connsiteX0" fmla="*/ 0 w 223423"/>
                <a:gd name="connsiteY0" fmla="*/ 111712 h 223423"/>
                <a:gd name="connsiteX1" fmla="*/ 111712 w 223423"/>
                <a:gd name="connsiteY1" fmla="*/ 0 h 223423"/>
                <a:gd name="connsiteX2" fmla="*/ 223424 w 223423"/>
                <a:gd name="connsiteY2" fmla="*/ 111712 h 223423"/>
                <a:gd name="connsiteX3" fmla="*/ 111712 w 223423"/>
                <a:gd name="connsiteY3" fmla="*/ 223424 h 223423"/>
                <a:gd name="connsiteX4" fmla="*/ 0 w 223423"/>
                <a:gd name="connsiteY4" fmla="*/ 111712 h 22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23" h="223423">
                  <a:moveTo>
                    <a:pt x="0" y="111712"/>
                  </a:moveTo>
                  <a:cubicBezTo>
                    <a:pt x="0" y="50015"/>
                    <a:pt x="50015" y="0"/>
                    <a:pt x="111712" y="0"/>
                  </a:cubicBezTo>
                  <a:cubicBezTo>
                    <a:pt x="173409" y="0"/>
                    <a:pt x="223424" y="50015"/>
                    <a:pt x="223424" y="111712"/>
                  </a:cubicBezTo>
                  <a:cubicBezTo>
                    <a:pt x="223424" y="173409"/>
                    <a:pt x="173409" y="223424"/>
                    <a:pt x="111712" y="223424"/>
                  </a:cubicBezTo>
                  <a:cubicBezTo>
                    <a:pt x="50015" y="223424"/>
                    <a:pt x="0" y="173409"/>
                    <a:pt x="0" y="111712"/>
                  </a:cubicBezTo>
                  <a:close/>
                </a:path>
              </a:pathLst>
            </a:custGeom>
            <a:solidFill>
              <a:srgbClr val="DB2914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95" tIns="35895" rIns="35895" bIns="3589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/>
            </a:p>
          </p:txBody>
        </p:sp>
        <p:sp>
          <p:nvSpPr>
            <p:cNvPr id="31" name="任意多边形 30"/>
            <p:cNvSpPr/>
            <p:nvPr/>
          </p:nvSpPr>
          <p:spPr>
            <a:xfrm rot="107512">
              <a:off x="6726716" y="1496849"/>
              <a:ext cx="273691" cy="54851"/>
            </a:xfrm>
            <a:custGeom>
              <a:avLst/>
              <a:gdLst>
                <a:gd name="connsiteX0" fmla="*/ 0 w 273691"/>
                <a:gd name="connsiteY0" fmla="*/ 27425 h 54851"/>
                <a:gd name="connsiteX1" fmla="*/ 273691 w 273691"/>
                <a:gd name="connsiteY1" fmla="*/ 27425 h 5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691" h="54851">
                  <a:moveTo>
                    <a:pt x="0" y="27425"/>
                  </a:moveTo>
                  <a:lnTo>
                    <a:pt x="273691" y="27425"/>
                  </a:lnTo>
                </a:path>
              </a:pathLst>
            </a:custGeom>
            <a:noFill/>
            <a:ln>
              <a:solidFill>
                <a:srgbClr val="DB2914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703" tIns="20583" rIns="142703" bIns="2058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7000286" y="1420335"/>
              <a:ext cx="223423" cy="223423"/>
            </a:xfrm>
            <a:custGeom>
              <a:avLst/>
              <a:gdLst>
                <a:gd name="connsiteX0" fmla="*/ 0 w 223423"/>
                <a:gd name="connsiteY0" fmla="*/ 111712 h 223423"/>
                <a:gd name="connsiteX1" fmla="*/ 111712 w 223423"/>
                <a:gd name="connsiteY1" fmla="*/ 0 h 223423"/>
                <a:gd name="connsiteX2" fmla="*/ 223424 w 223423"/>
                <a:gd name="connsiteY2" fmla="*/ 111712 h 223423"/>
                <a:gd name="connsiteX3" fmla="*/ 111712 w 223423"/>
                <a:gd name="connsiteY3" fmla="*/ 223424 h 223423"/>
                <a:gd name="connsiteX4" fmla="*/ 0 w 223423"/>
                <a:gd name="connsiteY4" fmla="*/ 111712 h 22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23" h="223423">
                  <a:moveTo>
                    <a:pt x="0" y="111712"/>
                  </a:moveTo>
                  <a:cubicBezTo>
                    <a:pt x="0" y="50015"/>
                    <a:pt x="50015" y="0"/>
                    <a:pt x="111712" y="0"/>
                  </a:cubicBezTo>
                  <a:cubicBezTo>
                    <a:pt x="173409" y="0"/>
                    <a:pt x="223424" y="50015"/>
                    <a:pt x="223424" y="111712"/>
                  </a:cubicBezTo>
                  <a:cubicBezTo>
                    <a:pt x="223424" y="173409"/>
                    <a:pt x="173409" y="223424"/>
                    <a:pt x="111712" y="223424"/>
                  </a:cubicBezTo>
                  <a:cubicBezTo>
                    <a:pt x="50015" y="223424"/>
                    <a:pt x="0" y="173409"/>
                    <a:pt x="0" y="111712"/>
                  </a:cubicBezTo>
                  <a:close/>
                </a:path>
              </a:pathLst>
            </a:custGeom>
            <a:solidFill>
              <a:srgbClr val="DB2914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95" tIns="35895" rIns="35895" bIns="3589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/>
            </a:p>
          </p:txBody>
        </p:sp>
        <p:sp>
          <p:nvSpPr>
            <p:cNvPr id="33" name="任意多边形 32"/>
            <p:cNvSpPr/>
            <p:nvPr/>
          </p:nvSpPr>
          <p:spPr>
            <a:xfrm rot="26717882">
              <a:off x="6360879" y="1147425"/>
              <a:ext cx="149255" cy="54852"/>
            </a:xfrm>
            <a:custGeom>
              <a:avLst/>
              <a:gdLst>
                <a:gd name="connsiteX0" fmla="*/ 0 w 149255"/>
                <a:gd name="connsiteY0" fmla="*/ 27425 h 54851"/>
                <a:gd name="connsiteX1" fmla="*/ 149255 w 149255"/>
                <a:gd name="connsiteY1" fmla="*/ 27425 h 5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255" h="54851">
                  <a:moveTo>
                    <a:pt x="149255" y="27426"/>
                  </a:moveTo>
                  <a:lnTo>
                    <a:pt x="0" y="27426"/>
                  </a:lnTo>
                </a:path>
              </a:pathLst>
            </a:custGeom>
            <a:noFill/>
            <a:ln>
              <a:solidFill>
                <a:srgbClr val="DB2914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596" tIns="23694" rIns="83596" bIns="2369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6308520" y="877427"/>
              <a:ext cx="223423" cy="223423"/>
            </a:xfrm>
            <a:custGeom>
              <a:avLst/>
              <a:gdLst>
                <a:gd name="connsiteX0" fmla="*/ 0 w 223423"/>
                <a:gd name="connsiteY0" fmla="*/ 111712 h 223423"/>
                <a:gd name="connsiteX1" fmla="*/ 111712 w 223423"/>
                <a:gd name="connsiteY1" fmla="*/ 0 h 223423"/>
                <a:gd name="connsiteX2" fmla="*/ 223424 w 223423"/>
                <a:gd name="connsiteY2" fmla="*/ 111712 h 223423"/>
                <a:gd name="connsiteX3" fmla="*/ 111712 w 223423"/>
                <a:gd name="connsiteY3" fmla="*/ 223424 h 223423"/>
                <a:gd name="connsiteX4" fmla="*/ 0 w 223423"/>
                <a:gd name="connsiteY4" fmla="*/ 111712 h 22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23" h="223423">
                  <a:moveTo>
                    <a:pt x="0" y="111712"/>
                  </a:moveTo>
                  <a:cubicBezTo>
                    <a:pt x="0" y="50015"/>
                    <a:pt x="50015" y="0"/>
                    <a:pt x="111712" y="0"/>
                  </a:cubicBezTo>
                  <a:cubicBezTo>
                    <a:pt x="173409" y="0"/>
                    <a:pt x="223424" y="50015"/>
                    <a:pt x="223424" y="111712"/>
                  </a:cubicBezTo>
                  <a:cubicBezTo>
                    <a:pt x="223424" y="173409"/>
                    <a:pt x="173409" y="223424"/>
                    <a:pt x="111712" y="223424"/>
                  </a:cubicBezTo>
                  <a:cubicBezTo>
                    <a:pt x="50015" y="223424"/>
                    <a:pt x="0" y="173409"/>
                    <a:pt x="0" y="111712"/>
                  </a:cubicBezTo>
                  <a:close/>
                </a:path>
              </a:pathLst>
            </a:custGeom>
            <a:solidFill>
              <a:srgbClr val="DB2914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95" tIns="35895" rIns="35895" bIns="3589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 dirty="0"/>
            </a:p>
          </p:txBody>
        </p:sp>
        <p:sp>
          <p:nvSpPr>
            <p:cNvPr id="38" name="任意多边形 37"/>
            <p:cNvSpPr/>
            <p:nvPr/>
          </p:nvSpPr>
          <p:spPr>
            <a:xfrm rot="2192456">
              <a:off x="6517029" y="1762867"/>
              <a:ext cx="273691" cy="54851"/>
            </a:xfrm>
            <a:custGeom>
              <a:avLst/>
              <a:gdLst>
                <a:gd name="connsiteX0" fmla="*/ 0 w 273691"/>
                <a:gd name="connsiteY0" fmla="*/ 27425 h 54851"/>
                <a:gd name="connsiteX1" fmla="*/ 273691 w 273691"/>
                <a:gd name="connsiteY1" fmla="*/ 27425 h 5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691" h="54851">
                  <a:moveTo>
                    <a:pt x="0" y="27425"/>
                  </a:moveTo>
                  <a:lnTo>
                    <a:pt x="273691" y="27425"/>
                  </a:lnTo>
                </a:path>
              </a:pathLst>
            </a:custGeom>
            <a:noFill/>
            <a:ln>
              <a:solidFill>
                <a:srgbClr val="DB2914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703" tIns="20583" rIns="142703" bIns="2058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39" name="任意多边形 38"/>
            <p:cNvSpPr/>
            <p:nvPr/>
          </p:nvSpPr>
          <p:spPr>
            <a:xfrm rot="2084944">
              <a:off x="6733113" y="1822432"/>
              <a:ext cx="223423" cy="223423"/>
            </a:xfrm>
            <a:custGeom>
              <a:avLst/>
              <a:gdLst>
                <a:gd name="connsiteX0" fmla="*/ 0 w 223423"/>
                <a:gd name="connsiteY0" fmla="*/ 111712 h 223423"/>
                <a:gd name="connsiteX1" fmla="*/ 111712 w 223423"/>
                <a:gd name="connsiteY1" fmla="*/ 0 h 223423"/>
                <a:gd name="connsiteX2" fmla="*/ 223424 w 223423"/>
                <a:gd name="connsiteY2" fmla="*/ 111712 h 223423"/>
                <a:gd name="connsiteX3" fmla="*/ 111712 w 223423"/>
                <a:gd name="connsiteY3" fmla="*/ 223424 h 223423"/>
                <a:gd name="connsiteX4" fmla="*/ 0 w 223423"/>
                <a:gd name="connsiteY4" fmla="*/ 111712 h 22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23" h="223423">
                  <a:moveTo>
                    <a:pt x="0" y="111712"/>
                  </a:moveTo>
                  <a:cubicBezTo>
                    <a:pt x="0" y="50015"/>
                    <a:pt x="50015" y="0"/>
                    <a:pt x="111712" y="0"/>
                  </a:cubicBezTo>
                  <a:cubicBezTo>
                    <a:pt x="173409" y="0"/>
                    <a:pt x="223424" y="50015"/>
                    <a:pt x="223424" y="111712"/>
                  </a:cubicBezTo>
                  <a:cubicBezTo>
                    <a:pt x="223424" y="173409"/>
                    <a:pt x="173409" y="223424"/>
                    <a:pt x="111712" y="223424"/>
                  </a:cubicBezTo>
                  <a:cubicBezTo>
                    <a:pt x="50015" y="223424"/>
                    <a:pt x="0" y="173409"/>
                    <a:pt x="0" y="111712"/>
                  </a:cubicBezTo>
                  <a:close/>
                </a:path>
              </a:pathLst>
            </a:custGeom>
            <a:solidFill>
              <a:srgbClr val="DB2914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95" tIns="35895" rIns="35895" bIns="3589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/>
            </a:p>
          </p:txBody>
        </p:sp>
      </p:grp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031020" y="1332581"/>
            <a:ext cx="1483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188302" y="1775353"/>
            <a:ext cx="1483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429958" y="2905443"/>
            <a:ext cx="1483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2224894" y="3810354"/>
            <a:ext cx="1483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</a:p>
        </p:txBody>
      </p:sp>
      <p:sp>
        <p:nvSpPr>
          <p:cNvPr id="43" name="Freeform 3"/>
          <p:cNvSpPr/>
          <p:nvPr/>
        </p:nvSpPr>
        <p:spPr>
          <a:xfrm>
            <a:off x="4378377" y="2348880"/>
            <a:ext cx="4104456" cy="432048"/>
          </a:xfrm>
          <a:custGeom>
            <a:avLst/>
            <a:gdLst>
              <a:gd name="connsiteX0" fmla="*/ 0 w 6181611"/>
              <a:gd name="connsiteY0" fmla="*/ 0 h 719999"/>
              <a:gd name="connsiteX1" fmla="*/ 6181610 w 6181611"/>
              <a:gd name="connsiteY1" fmla="*/ 0 h 719999"/>
              <a:gd name="connsiteX2" fmla="*/ 6181610 w 6181611"/>
              <a:gd name="connsiteY2" fmla="*/ 719999 h 719999"/>
              <a:gd name="connsiteX3" fmla="*/ 0 w 6181611"/>
              <a:gd name="connsiteY3" fmla="*/ 719999 h 719999"/>
              <a:gd name="connsiteX4" fmla="*/ 0 w 6181611"/>
              <a:gd name="connsiteY4" fmla="*/ 0 h 719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81611" h="719999">
                <a:moveTo>
                  <a:pt x="0" y="0"/>
                </a:moveTo>
                <a:lnTo>
                  <a:pt x="6181610" y="0"/>
                </a:lnTo>
                <a:lnTo>
                  <a:pt x="6181610" y="719999"/>
                </a:lnTo>
                <a:lnTo>
                  <a:pt x="0" y="719999"/>
                </a:lnTo>
                <a:lnTo>
                  <a:pt x="0" y="0"/>
                </a:lnTo>
              </a:path>
            </a:pathLst>
          </a:custGeom>
          <a:solidFill>
            <a:srgbClr val="DFD2A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+mj-ea"/>
                <a:ea typeface="+mj-ea"/>
              </a:rPr>
              <a:t>课件上传云端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378377" y="2996952"/>
            <a:ext cx="4104456" cy="432048"/>
          </a:xfrm>
          <a:custGeom>
            <a:avLst/>
            <a:gdLst>
              <a:gd name="connsiteX0" fmla="*/ 0 w 6181611"/>
              <a:gd name="connsiteY0" fmla="*/ 0 h 719999"/>
              <a:gd name="connsiteX1" fmla="*/ 6181610 w 6181611"/>
              <a:gd name="connsiteY1" fmla="*/ 0 h 719999"/>
              <a:gd name="connsiteX2" fmla="*/ 6181610 w 6181611"/>
              <a:gd name="connsiteY2" fmla="*/ 719999 h 719999"/>
              <a:gd name="connsiteX3" fmla="*/ 0 w 6181611"/>
              <a:gd name="connsiteY3" fmla="*/ 719999 h 719999"/>
              <a:gd name="connsiteX4" fmla="*/ 0 w 6181611"/>
              <a:gd name="connsiteY4" fmla="*/ 0 h 719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81611" h="719999">
                <a:moveTo>
                  <a:pt x="0" y="0"/>
                </a:moveTo>
                <a:lnTo>
                  <a:pt x="6181610" y="0"/>
                </a:lnTo>
                <a:lnTo>
                  <a:pt x="6181610" y="719999"/>
                </a:lnTo>
                <a:lnTo>
                  <a:pt x="0" y="719999"/>
                </a:lnTo>
                <a:lnTo>
                  <a:pt x="0" y="0"/>
                </a:lnTo>
              </a:path>
            </a:pathLst>
          </a:custGeom>
          <a:solidFill>
            <a:srgbClr val="DB2914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自动分享给自己学生</a:t>
            </a:r>
            <a:endParaRPr lang="zh-CN" altLang="en-US" dirty="0"/>
          </a:p>
        </p:txBody>
      </p:sp>
      <p:sp>
        <p:nvSpPr>
          <p:cNvPr id="45" name="TextBox 45"/>
          <p:cNvSpPr txBox="1"/>
          <p:nvPr/>
        </p:nvSpPr>
        <p:spPr>
          <a:xfrm>
            <a:off x="1005090" y="3069717"/>
            <a:ext cx="220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课件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378377" y="3753044"/>
            <a:ext cx="4104456" cy="432048"/>
          </a:xfrm>
          <a:custGeom>
            <a:avLst/>
            <a:gdLst>
              <a:gd name="connsiteX0" fmla="*/ 0 w 6181611"/>
              <a:gd name="connsiteY0" fmla="*/ 0 h 719999"/>
              <a:gd name="connsiteX1" fmla="*/ 6181610 w 6181611"/>
              <a:gd name="connsiteY1" fmla="*/ 0 h 719999"/>
              <a:gd name="connsiteX2" fmla="*/ 6181610 w 6181611"/>
              <a:gd name="connsiteY2" fmla="*/ 719999 h 719999"/>
              <a:gd name="connsiteX3" fmla="*/ 0 w 6181611"/>
              <a:gd name="connsiteY3" fmla="*/ 719999 h 719999"/>
              <a:gd name="connsiteX4" fmla="*/ 0 w 6181611"/>
              <a:gd name="connsiteY4" fmla="*/ 0 h 719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81611" h="719999">
                <a:moveTo>
                  <a:pt x="0" y="0"/>
                </a:moveTo>
                <a:lnTo>
                  <a:pt x="6181610" y="0"/>
                </a:lnTo>
                <a:lnTo>
                  <a:pt x="6181610" y="719999"/>
                </a:lnTo>
                <a:lnTo>
                  <a:pt x="0" y="719999"/>
                </a:lnTo>
                <a:lnTo>
                  <a:pt x="0" y="0"/>
                </a:lnTo>
              </a:path>
            </a:pathLst>
          </a:custGeom>
          <a:solidFill>
            <a:srgbClr val="DFD2A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+mj-ea"/>
                <a:ea typeface="+mj-ea"/>
              </a:rPr>
              <a:t>学生不再用</a:t>
            </a:r>
            <a:r>
              <a:rPr lang="en-US" altLang="zh-CN" sz="2000" dirty="0" smtClean="0">
                <a:latin typeface="+mj-ea"/>
                <a:ea typeface="+mj-ea"/>
              </a:rPr>
              <a:t>U</a:t>
            </a:r>
            <a:r>
              <a:rPr lang="zh-CN" altLang="en-US" sz="2000" dirty="0" smtClean="0">
                <a:latin typeface="+mj-ea"/>
                <a:ea typeface="+mj-ea"/>
              </a:rPr>
              <a:t>盘拷贝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378377" y="4392950"/>
            <a:ext cx="4104456" cy="432048"/>
          </a:xfrm>
          <a:custGeom>
            <a:avLst/>
            <a:gdLst>
              <a:gd name="connsiteX0" fmla="*/ 0 w 6181611"/>
              <a:gd name="connsiteY0" fmla="*/ 0 h 719999"/>
              <a:gd name="connsiteX1" fmla="*/ 6181610 w 6181611"/>
              <a:gd name="connsiteY1" fmla="*/ 0 h 719999"/>
              <a:gd name="connsiteX2" fmla="*/ 6181610 w 6181611"/>
              <a:gd name="connsiteY2" fmla="*/ 719999 h 719999"/>
              <a:gd name="connsiteX3" fmla="*/ 0 w 6181611"/>
              <a:gd name="connsiteY3" fmla="*/ 719999 h 719999"/>
              <a:gd name="connsiteX4" fmla="*/ 0 w 6181611"/>
              <a:gd name="connsiteY4" fmla="*/ 0 h 719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81611" h="719999">
                <a:moveTo>
                  <a:pt x="0" y="0"/>
                </a:moveTo>
                <a:lnTo>
                  <a:pt x="6181610" y="0"/>
                </a:lnTo>
                <a:lnTo>
                  <a:pt x="6181610" y="719999"/>
                </a:lnTo>
                <a:lnTo>
                  <a:pt x="0" y="719999"/>
                </a:lnTo>
                <a:lnTo>
                  <a:pt x="0" y="0"/>
                </a:lnTo>
              </a:path>
            </a:pathLst>
          </a:custGeom>
          <a:solidFill>
            <a:srgbClr val="DFD2A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+mj-ea"/>
                <a:ea typeface="+mj-ea"/>
              </a:rPr>
              <a:t>老师不需再给学生发邮件</a:t>
            </a:r>
            <a:endParaRPr lang="zh-CN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701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老师</a:t>
            </a:r>
            <a:r>
              <a:rPr lang="en-US" altLang="zh-CN" dirty="0" smtClean="0"/>
              <a:t>APP---</a:t>
            </a:r>
            <a:r>
              <a:rPr lang="zh-CN" altLang="en-US" dirty="0" smtClean="0"/>
              <a:t>上课发测验</a:t>
            </a:r>
            <a:endParaRPr lang="zh-CN" altLang="en-US" dirty="0"/>
          </a:p>
        </p:txBody>
      </p:sp>
      <p:sp>
        <p:nvSpPr>
          <p:cNvPr id="16" name="内容占位符 1"/>
          <p:cNvSpPr>
            <a:spLocks noGrp="1"/>
          </p:cNvSpPr>
          <p:nvPr>
            <p:ph idx="1"/>
          </p:nvPr>
        </p:nvSpPr>
        <p:spPr>
          <a:xfrm>
            <a:off x="208777" y="5097562"/>
            <a:ext cx="7783660" cy="1746878"/>
          </a:xfrm>
        </p:spPr>
        <p:txBody>
          <a:bodyPr/>
          <a:lstStyle/>
          <a:p>
            <a:r>
              <a:rPr lang="zh-CN" altLang="en-US" sz="1800" dirty="0" smtClean="0"/>
              <a:t>点击测验按钮，选择某个试题，即可下发试题给学生</a:t>
            </a:r>
            <a:endParaRPr lang="en-US" altLang="zh-CN" sz="18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5" y="1042988"/>
            <a:ext cx="5975067" cy="36461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1079187"/>
            <a:ext cx="34575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老师</a:t>
            </a:r>
            <a:r>
              <a:rPr lang="en-US" altLang="zh-CN" dirty="0" smtClean="0"/>
              <a:t>APP---</a:t>
            </a:r>
            <a:r>
              <a:rPr lang="zh-CN" altLang="en-US" dirty="0" smtClean="0"/>
              <a:t>测验结果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33" y="908678"/>
            <a:ext cx="6480827" cy="486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01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老师</a:t>
            </a:r>
            <a:r>
              <a:rPr lang="en-US" altLang="zh-CN" dirty="0" smtClean="0"/>
              <a:t>APP---</a:t>
            </a:r>
            <a:r>
              <a:rPr lang="zh-CN" altLang="en-US" dirty="0" smtClean="0"/>
              <a:t>查看我上过的课程</a:t>
            </a:r>
            <a:endParaRPr lang="zh-CN" altLang="en-US" dirty="0"/>
          </a:p>
        </p:txBody>
      </p:sp>
      <p:sp>
        <p:nvSpPr>
          <p:cNvPr id="16" name="内容占位符 1"/>
          <p:cNvSpPr>
            <a:spLocks noGrp="1"/>
          </p:cNvSpPr>
          <p:nvPr>
            <p:ph idx="1"/>
          </p:nvPr>
        </p:nvSpPr>
        <p:spPr>
          <a:xfrm>
            <a:off x="1331586" y="4382467"/>
            <a:ext cx="7783660" cy="1746878"/>
          </a:xfrm>
        </p:spPr>
        <p:txBody>
          <a:bodyPr/>
          <a:lstStyle/>
          <a:p>
            <a:r>
              <a:rPr lang="zh-CN" altLang="en-US" sz="1800" dirty="0" smtClean="0"/>
              <a:t>我的课堂，则可看我上过的所有课程的记录</a:t>
            </a:r>
            <a:endParaRPr lang="en-US" altLang="zh-CN" sz="18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55" y="1344051"/>
            <a:ext cx="41338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老师</a:t>
            </a:r>
            <a:r>
              <a:rPr lang="en-US" altLang="zh-CN" dirty="0" smtClean="0"/>
              <a:t>APP---</a:t>
            </a:r>
            <a:r>
              <a:rPr lang="zh-CN" altLang="en-US" dirty="0" smtClean="0"/>
              <a:t>查看我上过的课程</a:t>
            </a:r>
            <a:endParaRPr lang="zh-CN" altLang="en-US" dirty="0"/>
          </a:p>
        </p:txBody>
      </p:sp>
      <p:sp>
        <p:nvSpPr>
          <p:cNvPr id="16" name="内容占位符 1"/>
          <p:cNvSpPr>
            <a:spLocks noGrp="1"/>
          </p:cNvSpPr>
          <p:nvPr>
            <p:ph idx="1"/>
          </p:nvPr>
        </p:nvSpPr>
        <p:spPr>
          <a:xfrm>
            <a:off x="4211954" y="1628769"/>
            <a:ext cx="4500575" cy="3060391"/>
          </a:xfrm>
        </p:spPr>
        <p:txBody>
          <a:bodyPr/>
          <a:lstStyle/>
          <a:p>
            <a:r>
              <a:rPr lang="zh-CN" altLang="en-US" sz="1800" dirty="0" smtClean="0"/>
              <a:t>我的课堂，则可看我上过的所有课程的记录</a:t>
            </a:r>
            <a:endParaRPr lang="en-US" altLang="zh-CN" sz="1800" dirty="0" smtClean="0"/>
          </a:p>
          <a:p>
            <a:r>
              <a:rPr lang="zh-CN" altLang="en-US" sz="1800" dirty="0" smtClean="0"/>
              <a:t>自动进行碎片化</a:t>
            </a:r>
            <a:endParaRPr lang="en-US" altLang="zh-CN" sz="1800" dirty="0" smtClean="0"/>
          </a:p>
          <a:p>
            <a:r>
              <a:rPr lang="zh-CN" altLang="en-US" sz="1800" dirty="0" smtClean="0"/>
              <a:t>可按照</a:t>
            </a:r>
            <a:r>
              <a:rPr lang="en-US" altLang="zh-CN" sz="1800" dirty="0" smtClean="0"/>
              <a:t>PPT</a:t>
            </a:r>
            <a:r>
              <a:rPr lang="zh-CN" altLang="en-US" sz="1800" dirty="0" smtClean="0"/>
              <a:t>的内容来进行快速定位</a:t>
            </a:r>
            <a:endParaRPr lang="en-US" altLang="zh-CN" sz="1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8" y="872673"/>
            <a:ext cx="3372015" cy="59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老师</a:t>
            </a:r>
            <a:r>
              <a:rPr lang="en-US" altLang="zh-CN" dirty="0" smtClean="0"/>
              <a:t>APP</a:t>
            </a:r>
            <a:endParaRPr lang="zh-CN" altLang="en-US" dirty="0"/>
          </a:p>
        </p:txBody>
      </p:sp>
      <p:sp>
        <p:nvSpPr>
          <p:cNvPr id="6" name="文本框 13"/>
          <p:cNvSpPr>
            <a:spLocks noChangeArrowheads="1"/>
          </p:cNvSpPr>
          <p:nvPr/>
        </p:nvSpPr>
        <p:spPr bwMode="auto">
          <a:xfrm>
            <a:off x="4724400" y="1883568"/>
            <a:ext cx="14081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3800">
                <a:solidFill>
                  <a:srgbClr val="DDA44F"/>
                </a:solidFill>
                <a:latin typeface="方正大黑简体" pitchFamily="2" charset="-122"/>
                <a:ea typeface="方正大黑简体" pitchFamily="2" charset="-122"/>
                <a:sym typeface="方正大黑简体" pitchFamily="2" charset="-122"/>
              </a:rPr>
              <a:t>P</a:t>
            </a:r>
            <a:endParaRPr lang="zh-CN" altLang="en-US" sz="13800">
              <a:solidFill>
                <a:srgbClr val="DDA44F"/>
              </a:solidFill>
              <a:latin typeface="方正大黑简体" pitchFamily="2" charset="-122"/>
              <a:ea typeface="方正大黑简体" pitchFamily="2" charset="-122"/>
              <a:sym typeface="方正大黑简体" pitchFamily="2" charset="-122"/>
            </a:endParaRPr>
          </a:p>
        </p:txBody>
      </p:sp>
      <p:sp>
        <p:nvSpPr>
          <p:cNvPr id="7" name="文本框 14"/>
          <p:cNvSpPr>
            <a:spLocks noChangeArrowheads="1"/>
          </p:cNvSpPr>
          <p:nvPr/>
        </p:nvSpPr>
        <p:spPr bwMode="auto">
          <a:xfrm>
            <a:off x="5581650" y="2758281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DDA44F"/>
                </a:solidFill>
                <a:latin typeface="方正大黑简体" pitchFamily="2" charset="-122"/>
                <a:ea typeface="方正大黑简体" pitchFamily="2" charset="-122"/>
              </a:rPr>
              <a:t>art</a:t>
            </a:r>
            <a:endParaRPr lang="zh-CN" altLang="en-US" sz="6000" dirty="0">
              <a:solidFill>
                <a:srgbClr val="DDA44F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8" name="文本框 15"/>
          <p:cNvSpPr>
            <a:spLocks noChangeArrowheads="1"/>
          </p:cNvSpPr>
          <p:nvPr/>
        </p:nvSpPr>
        <p:spPr bwMode="auto">
          <a:xfrm>
            <a:off x="6721475" y="2059781"/>
            <a:ext cx="4032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1500" b="1" dirty="0">
                <a:solidFill>
                  <a:srgbClr val="519CD6"/>
                </a:solidFill>
                <a:latin typeface="Helvetica LT Std" pitchFamily="2" charset="0"/>
                <a:ea typeface="Hiragino Sans GB W3" pitchFamily="2" charset="-122"/>
                <a:sym typeface="Helvetica LT Std" pitchFamily="2" charset="0"/>
              </a:rPr>
              <a:t>1</a:t>
            </a:r>
            <a:endParaRPr lang="zh-CN" altLang="en-US" sz="11500" b="1" dirty="0">
              <a:solidFill>
                <a:srgbClr val="519CD6"/>
              </a:solidFill>
              <a:latin typeface="Helvetica LT Std" pitchFamily="2" charset="0"/>
              <a:ea typeface="Hiragino Sans GB W3" pitchFamily="2" charset="-122"/>
              <a:sym typeface="Helvetica LT Std" pitchFamily="2" charset="0"/>
            </a:endParaRPr>
          </a:p>
        </p:txBody>
      </p:sp>
      <p:sp>
        <p:nvSpPr>
          <p:cNvPr id="9" name="文本框 16"/>
          <p:cNvSpPr>
            <a:spLocks noChangeArrowheads="1"/>
          </p:cNvSpPr>
          <p:nvPr/>
        </p:nvSpPr>
        <p:spPr bwMode="auto">
          <a:xfrm>
            <a:off x="4756150" y="3879056"/>
            <a:ext cx="2914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dist" eaLnBrk="1" hangingPunct="1"/>
            <a:r>
              <a:rPr lang="zh-CN" altLang="en-US" sz="3600" b="1" dirty="0" smtClean="0">
                <a:solidFill>
                  <a:srgbClr val="519C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下载</a:t>
            </a:r>
            <a:r>
              <a:rPr lang="zh-CN" altLang="en-US" sz="3600" b="1" dirty="0">
                <a:solidFill>
                  <a:srgbClr val="519C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4732337" y="3780631"/>
            <a:ext cx="2981325" cy="0"/>
          </a:xfrm>
          <a:prstGeom prst="line">
            <a:avLst/>
          </a:prstGeom>
          <a:noFill/>
          <a:ln w="6350">
            <a:solidFill>
              <a:srgbClr val="43A43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732337" y="4575968"/>
            <a:ext cx="2981325" cy="0"/>
          </a:xfrm>
          <a:prstGeom prst="line">
            <a:avLst/>
          </a:prstGeom>
          <a:noFill/>
          <a:ln w="6350">
            <a:solidFill>
              <a:srgbClr val="43A43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473200" y="2150268"/>
            <a:ext cx="2543175" cy="2824163"/>
            <a:chOff x="0" y="0"/>
            <a:chExt cx="2542903" cy="2823396"/>
          </a:xfrm>
        </p:grpSpPr>
        <p:sp>
          <p:nvSpPr>
            <p:cNvPr id="14" name="圆角矩形 13"/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CCEDC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任意多边形 14"/>
            <p:cNvSpPr>
              <a:spLocks noChangeArrowheads="1"/>
            </p:cNvSpPr>
            <p:nvPr/>
          </p:nvSpPr>
          <p:spPr bwMode="auto">
            <a:xfrm rot="2700000">
              <a:off x="446064" y="862720"/>
              <a:ext cx="2386795" cy="1534558"/>
            </a:xfrm>
            <a:custGeom>
              <a:avLst/>
              <a:gdLst>
                <a:gd name="T0" fmla="*/ 0 w 2386795"/>
                <a:gd name="T1" fmla="*/ 0 h 1534558"/>
                <a:gd name="T2" fmla="*/ 1712713 w 2386795"/>
                <a:gd name="T3" fmla="*/ 10255 h 1534558"/>
                <a:gd name="T4" fmla="*/ 2328976 w 2386795"/>
                <a:gd name="T5" fmla="*/ 626518 h 1534558"/>
                <a:gd name="T6" fmla="*/ 2328976 w 2386795"/>
                <a:gd name="T7" fmla="*/ 905692 h 1534558"/>
                <a:gd name="T8" fmla="*/ 1700110 w 2386795"/>
                <a:gd name="T9" fmla="*/ 1534558 h 1534558"/>
                <a:gd name="T10" fmla="*/ 825725 w 2386795"/>
                <a:gd name="T11" fmla="*/ 1534558 h 1534558"/>
                <a:gd name="T12" fmla="*/ 825725 w 2386795"/>
                <a:gd name="T13" fmla="*/ 825725 h 1534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6795"/>
                <a:gd name="T22" fmla="*/ 0 h 1534558"/>
                <a:gd name="T23" fmla="*/ 2386795 w 2386795"/>
                <a:gd name="T24" fmla="*/ 1534558 h 1534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6795" h="1534558">
                  <a:moveTo>
                    <a:pt x="0" y="0"/>
                  </a:moveTo>
                  <a:lnTo>
                    <a:pt x="1712713" y="10255"/>
                  </a:lnTo>
                  <a:lnTo>
                    <a:pt x="2328976" y="626518"/>
                  </a:lnTo>
                  <a:cubicBezTo>
                    <a:pt x="2406068" y="703610"/>
                    <a:pt x="2406068" y="828601"/>
                    <a:pt x="2328976" y="905692"/>
                  </a:cubicBezTo>
                  <a:lnTo>
                    <a:pt x="1700110" y="1534558"/>
                  </a:lnTo>
                  <a:lnTo>
                    <a:pt x="825725" y="1534558"/>
                  </a:lnTo>
                  <a:lnTo>
                    <a:pt x="825725" y="82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76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扫描二维码即可安装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2" y="1002991"/>
            <a:ext cx="73818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选择需要安装的版本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23" y="868812"/>
            <a:ext cx="4809289" cy="59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老师</a:t>
            </a:r>
            <a:r>
              <a:rPr lang="en-US" altLang="zh-CN" dirty="0" smtClean="0"/>
              <a:t>APP---</a:t>
            </a:r>
            <a:r>
              <a:rPr lang="zh-CN" altLang="en-US" dirty="0" smtClean="0"/>
              <a:t>安装</a:t>
            </a:r>
            <a:endParaRPr lang="zh-CN" altLang="en-US" dirty="0"/>
          </a:p>
        </p:txBody>
      </p:sp>
      <p:sp>
        <p:nvSpPr>
          <p:cNvPr id="11" name="内容占位符 1"/>
          <p:cNvSpPr>
            <a:spLocks noGrp="1"/>
          </p:cNvSpPr>
          <p:nvPr>
            <p:ph idx="1"/>
          </p:nvPr>
        </p:nvSpPr>
        <p:spPr>
          <a:xfrm>
            <a:off x="4031931" y="1628769"/>
            <a:ext cx="4671358" cy="408717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zh-CN" altLang="en-US" sz="1800" dirty="0" smtClean="0"/>
              <a:t>移动设备扫描二维码，选择对应的安装包，点击进行安装。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比如：如果您的是苹果手机，则点击苹果手机按钮上的“立即下载”点击进行安装。</a:t>
            </a:r>
            <a:endParaRPr lang="en-US" altLang="zh-CN" sz="1800" dirty="0"/>
          </a:p>
          <a:p>
            <a:endParaRPr lang="en-US" altLang="zh-CN" sz="18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0" y="1988816"/>
            <a:ext cx="2049784" cy="204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老师</a:t>
            </a:r>
            <a:r>
              <a:rPr lang="en-US" altLang="zh-CN" dirty="0" smtClean="0"/>
              <a:t>APP---</a:t>
            </a:r>
            <a:r>
              <a:rPr lang="zh-CN" altLang="en-US" dirty="0" smtClean="0"/>
              <a:t>注册</a:t>
            </a:r>
            <a:endParaRPr lang="zh-CN" alt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4031931" y="1628769"/>
            <a:ext cx="4671358" cy="4087177"/>
          </a:xfrm>
        </p:spPr>
        <p:txBody>
          <a:bodyPr/>
          <a:lstStyle/>
          <a:p>
            <a:r>
              <a:rPr lang="zh-CN" altLang="zh-CN" sz="1800" dirty="0" smtClean="0"/>
              <a:t>需要验证</a:t>
            </a:r>
            <a:r>
              <a:rPr lang="zh-CN" altLang="en-US" sz="1800" dirty="0" smtClean="0"/>
              <a:t>您</a:t>
            </a:r>
            <a:r>
              <a:rPr lang="zh-CN" altLang="zh-CN" sz="1800" dirty="0" smtClean="0"/>
              <a:t>的</a:t>
            </a:r>
            <a:r>
              <a:rPr lang="zh-CN" altLang="zh-CN" sz="1800" dirty="0"/>
              <a:t>学校、院系、姓名和手机号（手机号为学校备案的手机号）</a:t>
            </a:r>
            <a:r>
              <a:rPr lang="zh-CN" altLang="en-US" sz="1800" dirty="0" smtClean="0"/>
              <a:t>。</a:t>
            </a:r>
            <a:endParaRPr lang="en-US" altLang="zh-CN" sz="1800" dirty="0"/>
          </a:p>
          <a:p>
            <a:endParaRPr lang="en-US" altLang="zh-CN" sz="18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4" y="1088701"/>
            <a:ext cx="3763332" cy="57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老师</a:t>
            </a:r>
            <a:r>
              <a:rPr lang="en-US" altLang="zh-CN" dirty="0" smtClean="0"/>
              <a:t>APP</a:t>
            </a:r>
            <a:endParaRPr lang="zh-CN" altLang="en-US" dirty="0"/>
          </a:p>
        </p:txBody>
      </p:sp>
      <p:sp>
        <p:nvSpPr>
          <p:cNvPr id="6" name="文本框 13"/>
          <p:cNvSpPr>
            <a:spLocks noChangeArrowheads="1"/>
          </p:cNvSpPr>
          <p:nvPr/>
        </p:nvSpPr>
        <p:spPr bwMode="auto">
          <a:xfrm>
            <a:off x="4724400" y="1883568"/>
            <a:ext cx="14081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3800">
                <a:solidFill>
                  <a:srgbClr val="DDA44F"/>
                </a:solidFill>
                <a:latin typeface="方正大黑简体" pitchFamily="2" charset="-122"/>
                <a:ea typeface="方正大黑简体" pitchFamily="2" charset="-122"/>
                <a:sym typeface="方正大黑简体" pitchFamily="2" charset="-122"/>
              </a:rPr>
              <a:t>P</a:t>
            </a:r>
            <a:endParaRPr lang="zh-CN" altLang="en-US" sz="13800">
              <a:solidFill>
                <a:srgbClr val="DDA44F"/>
              </a:solidFill>
              <a:latin typeface="方正大黑简体" pitchFamily="2" charset="-122"/>
              <a:ea typeface="方正大黑简体" pitchFamily="2" charset="-122"/>
              <a:sym typeface="方正大黑简体" pitchFamily="2" charset="-122"/>
            </a:endParaRPr>
          </a:p>
        </p:txBody>
      </p:sp>
      <p:sp>
        <p:nvSpPr>
          <p:cNvPr id="7" name="文本框 14"/>
          <p:cNvSpPr>
            <a:spLocks noChangeArrowheads="1"/>
          </p:cNvSpPr>
          <p:nvPr/>
        </p:nvSpPr>
        <p:spPr bwMode="auto">
          <a:xfrm>
            <a:off x="5581650" y="2758281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DDA44F"/>
                </a:solidFill>
                <a:latin typeface="方正大黑简体" pitchFamily="2" charset="-122"/>
                <a:ea typeface="方正大黑简体" pitchFamily="2" charset="-122"/>
              </a:rPr>
              <a:t>art</a:t>
            </a:r>
            <a:endParaRPr lang="zh-CN" altLang="en-US" sz="6000" dirty="0">
              <a:solidFill>
                <a:srgbClr val="DDA44F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8" name="文本框 15"/>
          <p:cNvSpPr>
            <a:spLocks noChangeArrowheads="1"/>
          </p:cNvSpPr>
          <p:nvPr/>
        </p:nvSpPr>
        <p:spPr bwMode="auto">
          <a:xfrm>
            <a:off x="6721475" y="2059781"/>
            <a:ext cx="4032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1500" b="1" dirty="0" smtClean="0">
                <a:solidFill>
                  <a:srgbClr val="519CD6"/>
                </a:solidFill>
                <a:latin typeface="Helvetica LT Std" pitchFamily="2" charset="0"/>
                <a:ea typeface="Hiragino Sans GB W3" pitchFamily="2" charset="-122"/>
                <a:sym typeface="Helvetica LT Std" pitchFamily="2" charset="0"/>
              </a:rPr>
              <a:t>2</a:t>
            </a:r>
            <a:endParaRPr lang="zh-CN" altLang="en-US" sz="11500" b="1" dirty="0">
              <a:solidFill>
                <a:srgbClr val="519CD6"/>
              </a:solidFill>
              <a:latin typeface="Helvetica LT Std" pitchFamily="2" charset="0"/>
              <a:ea typeface="Hiragino Sans GB W3" pitchFamily="2" charset="-122"/>
              <a:sym typeface="Helvetica LT Std" pitchFamily="2" charset="0"/>
            </a:endParaRPr>
          </a:p>
        </p:txBody>
      </p:sp>
      <p:sp>
        <p:nvSpPr>
          <p:cNvPr id="9" name="文本框 16"/>
          <p:cNvSpPr>
            <a:spLocks noChangeArrowheads="1"/>
          </p:cNvSpPr>
          <p:nvPr/>
        </p:nvSpPr>
        <p:spPr bwMode="auto">
          <a:xfrm>
            <a:off x="4756150" y="3879056"/>
            <a:ext cx="34163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dist" eaLnBrk="1" hangingPunct="1"/>
            <a:r>
              <a:rPr lang="zh-CN" altLang="en-US" sz="3600" b="1" dirty="0" smtClean="0">
                <a:solidFill>
                  <a:srgbClr val="519C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用遥控器上课</a:t>
            </a:r>
            <a:endParaRPr lang="zh-CN" altLang="en-US" sz="3600" b="1" dirty="0">
              <a:solidFill>
                <a:srgbClr val="519CD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4732337" y="3780631"/>
            <a:ext cx="2981325" cy="0"/>
          </a:xfrm>
          <a:prstGeom prst="line">
            <a:avLst/>
          </a:prstGeom>
          <a:noFill/>
          <a:ln w="6350">
            <a:solidFill>
              <a:srgbClr val="43A43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732337" y="4575968"/>
            <a:ext cx="2981325" cy="0"/>
          </a:xfrm>
          <a:prstGeom prst="line">
            <a:avLst/>
          </a:prstGeom>
          <a:noFill/>
          <a:ln w="6350">
            <a:solidFill>
              <a:srgbClr val="43A43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473200" y="2150268"/>
            <a:ext cx="2543175" cy="2824163"/>
            <a:chOff x="0" y="0"/>
            <a:chExt cx="2542903" cy="2823396"/>
          </a:xfrm>
        </p:grpSpPr>
        <p:sp>
          <p:nvSpPr>
            <p:cNvPr id="14" name="圆角矩形 13"/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CCEDC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任意多边形 14"/>
            <p:cNvSpPr>
              <a:spLocks noChangeArrowheads="1"/>
            </p:cNvSpPr>
            <p:nvPr/>
          </p:nvSpPr>
          <p:spPr bwMode="auto">
            <a:xfrm rot="2700000">
              <a:off x="446064" y="862720"/>
              <a:ext cx="2386795" cy="1534558"/>
            </a:xfrm>
            <a:custGeom>
              <a:avLst/>
              <a:gdLst>
                <a:gd name="T0" fmla="*/ 0 w 2386795"/>
                <a:gd name="T1" fmla="*/ 0 h 1534558"/>
                <a:gd name="T2" fmla="*/ 1712713 w 2386795"/>
                <a:gd name="T3" fmla="*/ 10255 h 1534558"/>
                <a:gd name="T4" fmla="*/ 2328976 w 2386795"/>
                <a:gd name="T5" fmla="*/ 626518 h 1534558"/>
                <a:gd name="T6" fmla="*/ 2328976 w 2386795"/>
                <a:gd name="T7" fmla="*/ 905692 h 1534558"/>
                <a:gd name="T8" fmla="*/ 1700110 w 2386795"/>
                <a:gd name="T9" fmla="*/ 1534558 h 1534558"/>
                <a:gd name="T10" fmla="*/ 825725 w 2386795"/>
                <a:gd name="T11" fmla="*/ 1534558 h 1534558"/>
                <a:gd name="T12" fmla="*/ 825725 w 2386795"/>
                <a:gd name="T13" fmla="*/ 825725 h 1534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6795"/>
                <a:gd name="T22" fmla="*/ 0 h 1534558"/>
                <a:gd name="T23" fmla="*/ 2386795 w 2386795"/>
                <a:gd name="T24" fmla="*/ 1534558 h 1534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6795" h="1534558">
                  <a:moveTo>
                    <a:pt x="0" y="0"/>
                  </a:moveTo>
                  <a:lnTo>
                    <a:pt x="1712713" y="10255"/>
                  </a:lnTo>
                  <a:lnTo>
                    <a:pt x="2328976" y="626518"/>
                  </a:lnTo>
                  <a:cubicBezTo>
                    <a:pt x="2406068" y="703610"/>
                    <a:pt x="2406068" y="828601"/>
                    <a:pt x="2328976" y="905692"/>
                  </a:cubicBezTo>
                  <a:lnTo>
                    <a:pt x="1700110" y="1534558"/>
                  </a:lnTo>
                  <a:lnTo>
                    <a:pt x="825725" y="1534558"/>
                  </a:lnTo>
                  <a:lnTo>
                    <a:pt x="825725" y="82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16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用遥控器上课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494" y="994721"/>
            <a:ext cx="7560966" cy="261430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dirty="0" smtClean="0">
                <a:latin typeface="+mj-ea"/>
                <a:ea typeface="+mj-ea"/>
                <a:hlinkClick r:id="rId2"/>
              </a:rPr>
              <a:t>用电脑浏览器打开下面网址</a:t>
            </a:r>
            <a:r>
              <a:rPr lang="en-US" altLang="zh-CN" sz="4000" dirty="0" smtClean="0">
                <a:latin typeface="+mj-ea"/>
                <a:ea typeface="+mj-ea"/>
                <a:hlinkClick r:id="rId2"/>
              </a:rPr>
              <a:t>http</a:t>
            </a:r>
            <a:r>
              <a:rPr lang="en-US" altLang="zh-CN" sz="4000" dirty="0">
                <a:latin typeface="+mj-ea"/>
                <a:ea typeface="+mj-ea"/>
                <a:hlinkClick r:id="rId2"/>
              </a:rPr>
              <a:t>://</a:t>
            </a:r>
            <a:r>
              <a:rPr lang="en-US" altLang="zh-CN" sz="4000" dirty="0" smtClean="0">
                <a:latin typeface="+mj-ea"/>
                <a:ea typeface="+mj-ea"/>
                <a:hlinkClick r:id="rId2"/>
              </a:rPr>
              <a:t>10.64.128.2:88/ve</a:t>
            </a:r>
            <a:endParaRPr lang="en-US" altLang="zh-CN" sz="4000" dirty="0" smtClean="0">
              <a:latin typeface="+mj-ea"/>
              <a:ea typeface="+mj-ea"/>
            </a:endParaRPr>
          </a:p>
          <a:p>
            <a:pPr algn="ctr"/>
            <a:r>
              <a:rPr lang="zh-CN" altLang="en-US" sz="2800" dirty="0" smtClean="0">
                <a:latin typeface="+mj-ea"/>
                <a:ea typeface="+mj-ea"/>
              </a:rPr>
              <a:t>用户名和密码为老师在数字北中医平台的密码。点击轻新课堂</a:t>
            </a:r>
            <a:r>
              <a:rPr lang="en-US" altLang="zh-CN" sz="2800" dirty="0" smtClean="0">
                <a:latin typeface="+mj-ea"/>
                <a:ea typeface="+mj-ea"/>
              </a:rPr>
              <a:t>-</a:t>
            </a:r>
            <a:r>
              <a:rPr lang="zh-CN" altLang="en-US" sz="2800" dirty="0" smtClean="0">
                <a:latin typeface="+mj-ea"/>
                <a:ea typeface="+mj-ea"/>
              </a:rPr>
              <a:t>资源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4090814"/>
            <a:ext cx="576064" cy="576064"/>
          </a:xfrm>
          <a:prstGeom prst="rect">
            <a:avLst/>
          </a:prstGeom>
          <a:solidFill>
            <a:srgbClr val="DB2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+mj-ea"/>
                <a:ea typeface="+mj-ea"/>
              </a:rPr>
              <a:t>1</a:t>
            </a:r>
            <a:endParaRPr lang="zh-CN" altLang="en-US" sz="3200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78025" y="4979510"/>
            <a:ext cx="576064" cy="576064"/>
          </a:xfrm>
          <a:prstGeom prst="rect">
            <a:avLst/>
          </a:prstGeom>
          <a:solidFill>
            <a:srgbClr val="DB2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zh-CN" altLang="en-US" sz="32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55843" y="5913327"/>
            <a:ext cx="576064" cy="576064"/>
          </a:xfrm>
          <a:prstGeom prst="rect">
            <a:avLst/>
          </a:prstGeom>
          <a:solidFill>
            <a:srgbClr val="DB2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zh-CN" altLang="en-US" sz="32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23729" y="4090814"/>
            <a:ext cx="2664296" cy="576064"/>
          </a:xfrm>
          <a:prstGeom prst="rect">
            <a:avLst/>
          </a:prstGeom>
          <a:solidFill>
            <a:srgbClr val="2B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9"/>
          <p:cNvSpPr txBox="1"/>
          <p:nvPr/>
        </p:nvSpPr>
        <p:spPr>
          <a:xfrm>
            <a:off x="2355512" y="4157616"/>
            <a:ext cx="43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上传我的资源</a:t>
            </a:r>
            <a:endParaRPr lang="en-US" altLang="zh-CN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08294" y="4955452"/>
            <a:ext cx="3303890" cy="576064"/>
          </a:xfrm>
          <a:prstGeom prst="rect">
            <a:avLst/>
          </a:prstGeom>
          <a:solidFill>
            <a:srgbClr val="2B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76417" y="5913327"/>
            <a:ext cx="3690817" cy="576064"/>
          </a:xfrm>
          <a:prstGeom prst="rect">
            <a:avLst/>
          </a:prstGeom>
          <a:solidFill>
            <a:srgbClr val="2B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9"/>
          <p:cNvSpPr txBox="1"/>
          <p:nvPr/>
        </p:nvSpPr>
        <p:spPr>
          <a:xfrm>
            <a:off x="2805593" y="5067487"/>
            <a:ext cx="389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遥控器选择“我的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课堂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”</a:t>
            </a:r>
            <a:endParaRPr lang="en-US" altLang="zh-CN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56748" y="6010490"/>
            <a:ext cx="43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打开想要播放的资源</a:t>
            </a:r>
            <a:endParaRPr lang="en-US" altLang="zh-CN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669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CCE8C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26396</TotalTime>
  <Words>602</Words>
  <Application>Microsoft Office PowerPoint</Application>
  <PresentationFormat>全屏显示(4:3)</PresentationFormat>
  <Paragraphs>92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自定义设计方案</vt:lpstr>
      <vt:lpstr>奥斯汀</vt:lpstr>
      <vt:lpstr>轻新课堂老师使用手册</vt:lpstr>
      <vt:lpstr>目录</vt:lpstr>
      <vt:lpstr>老师APP</vt:lpstr>
      <vt:lpstr>扫描二维码即可安装</vt:lpstr>
      <vt:lpstr>选择需要安装的版本</vt:lpstr>
      <vt:lpstr>老师APP---安装</vt:lpstr>
      <vt:lpstr>老师APP---注册</vt:lpstr>
      <vt:lpstr>老师APP</vt:lpstr>
      <vt:lpstr>用遥控器上课</vt:lpstr>
      <vt:lpstr>PowerPoint 演示文稿</vt:lpstr>
      <vt:lpstr>一体化平台---资源</vt:lpstr>
      <vt:lpstr>一体化平台---资源</vt:lpstr>
      <vt:lpstr>互动教学网关---我的课堂</vt:lpstr>
      <vt:lpstr>用手机上课</vt:lpstr>
      <vt:lpstr>手机上课---无线投屏</vt:lpstr>
      <vt:lpstr>手机上课</vt:lpstr>
      <vt:lpstr>移动端投屏</vt:lpstr>
      <vt:lpstr>老师APP---点名</vt:lpstr>
      <vt:lpstr>老师APP---老师发布预习重点</vt:lpstr>
      <vt:lpstr>手机上课——课件资源分享</vt:lpstr>
      <vt:lpstr>老师APP---上课发测验</vt:lpstr>
      <vt:lpstr>老师APP---测验结果</vt:lpstr>
      <vt:lpstr>老师APP---查看我上过的课程</vt:lpstr>
      <vt:lpstr>老师APP---查看我上过的课程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竞业达简介</dc:title>
  <dc:creator>derh</dc:creator>
  <cp:lastModifiedBy>john</cp:lastModifiedBy>
  <cp:revision>2904</cp:revision>
  <cp:lastPrinted>1601-01-01T00:00:00Z</cp:lastPrinted>
  <dcterms:created xsi:type="dcterms:W3CDTF">1601-01-01T00:00:00Z</dcterms:created>
  <dcterms:modified xsi:type="dcterms:W3CDTF">2015-12-01T09:06:24Z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LCID">
    <vt:i4>2052</vt:i4>
  </property>
</Properties>
</file>